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4" r:id="rId2"/>
    <p:sldMasterId id="2147483706" r:id="rId3"/>
  </p:sldMasterIdLst>
  <p:notesMasterIdLst>
    <p:notesMasterId r:id="rId24"/>
  </p:notesMasterIdLst>
  <p:sldIdLst>
    <p:sldId id="316" r:id="rId4"/>
    <p:sldId id="283" r:id="rId5"/>
    <p:sldId id="11089977" r:id="rId6"/>
    <p:sldId id="11090084" r:id="rId7"/>
    <p:sldId id="11090085" r:id="rId8"/>
    <p:sldId id="11090065" r:id="rId9"/>
    <p:sldId id="11090094" r:id="rId10"/>
    <p:sldId id="11090095" r:id="rId11"/>
    <p:sldId id="11090092" r:id="rId12"/>
    <p:sldId id="11090093" r:id="rId13"/>
    <p:sldId id="11090096" r:id="rId14"/>
    <p:sldId id="11090097" r:id="rId15"/>
    <p:sldId id="11090098" r:id="rId16"/>
    <p:sldId id="11090099" r:id="rId17"/>
    <p:sldId id="11090100" r:id="rId18"/>
    <p:sldId id="11090043" r:id="rId19"/>
    <p:sldId id="11090088" r:id="rId20"/>
    <p:sldId id="11090101" r:id="rId21"/>
    <p:sldId id="11090102" r:id="rId22"/>
    <p:sldId id="110899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99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0415-1B6B-4F4D-8D24-7BB6F89C7813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A0188-356C-438C-80BF-01B0CACA9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79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16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14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18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3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459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7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71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352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896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39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5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7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62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62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92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03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A0188-356C-438C-80BF-01B0CACA9F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1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335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D4B8-EBE1-49D8-B288-09D3BAB8341E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455D-95D5-41E4-A9F6-867A8246F0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6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57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9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58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0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733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92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50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9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0B7-17B5-4187-B542-79F06D42A601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75F1-48CD-4349-973D-8C1043FD6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112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9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1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F53F-7D52-4446-9E40-6FF793A5C1E7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3FA0-D882-4704-A706-51197DD87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37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9" y="951371"/>
            <a:ext cx="7677151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6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7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0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9" y="925972"/>
            <a:ext cx="7677151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E8DD-E0A7-4CEE-BDD4-4F3376137FAE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815F-BFA4-42D7-B1E2-59DE4EA317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4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C1D9-153B-45BB-B5DE-7579A53756C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952A-0647-46EA-8310-EDCEE27AF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11.png"/><Relationship Id="rId5" Type="http://schemas.openxmlformats.org/officeDocument/2006/relationships/tags" Target="../tags/tag73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72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15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4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3.png"/><Relationship Id="rId5" Type="http://schemas.openxmlformats.org/officeDocument/2006/relationships/tags" Target="../tags/tag79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78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6.png"/><Relationship Id="rId5" Type="http://schemas.openxmlformats.org/officeDocument/2006/relationships/tags" Target="../tags/tag85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9.pn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8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7.png"/><Relationship Id="rId5" Type="http://schemas.openxmlformats.org/officeDocument/2006/relationships/tags" Target="../tags/tag91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9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0.png"/><Relationship Id="rId5" Type="http://schemas.openxmlformats.org/officeDocument/2006/relationships/tags" Target="../tags/tag97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21.png"/><Relationship Id="rId5" Type="http://schemas.openxmlformats.org/officeDocument/2006/relationships/tags" Target="../tags/tag103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10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3.w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.png"/><Relationship Id="rId5" Type="http://schemas.openxmlformats.org/officeDocument/2006/relationships/tags" Target="../tags/tag114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113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27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26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25.png"/><Relationship Id="rId5" Type="http://schemas.openxmlformats.org/officeDocument/2006/relationships/tags" Target="../tags/tag126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134.xml"/><Relationship Id="rId4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.png"/><Relationship Id="rId5" Type="http://schemas.openxmlformats.org/officeDocument/2006/relationships/tags" Target="../tags/tag37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4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48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.png"/><Relationship Id="rId5" Type="http://schemas.openxmlformats.org/officeDocument/2006/relationships/tags" Target="../tags/tag55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9.png"/><Relationship Id="rId5" Type="http://schemas.openxmlformats.org/officeDocument/2006/relationships/tags" Target="../tags/tag61.xml"/><Relationship Id="rId10" Type="http://schemas.openxmlformats.org/officeDocument/2006/relationships/hyperlink" Target="http://hohaitonydiao.site/archives/libgpiodshi-yong" TargetMode="External"/><Relationship Id="rId4" Type="http://schemas.openxmlformats.org/officeDocument/2006/relationships/tags" Target="../tags/tag60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hyperlink" Target="http://hohaitonydiao.site/archives/libgpiodshi-yong" TargetMode="External"/><Relationship Id="rId5" Type="http://schemas.openxmlformats.org/officeDocument/2006/relationships/tags" Target="../tags/tag67.xml"/><Relationship Id="rId10" Type="http://schemas.openxmlformats.org/officeDocument/2006/relationships/image" Target="../media/image2.png"/><Relationship Id="rId4" Type="http://schemas.openxmlformats.org/officeDocument/2006/relationships/tags" Target="../tags/tag66.xml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背景">
            <a:extLst>
              <a:ext uri="{FF2B5EF4-FFF2-40B4-BE49-F238E27FC236}">
                <a16:creationId xmlns:a16="http://schemas.microsoft.com/office/drawing/2014/main" id="{8F7D0BCF-5E8F-FEF1-5C26-ECB10D8A8D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底纹3"/>
          <p:cNvSpPr/>
          <p:nvPr>
            <p:custDataLst>
              <p:tags r:id="rId2"/>
            </p:custDataLst>
          </p:nvPr>
        </p:nvSpPr>
        <p:spPr>
          <a:xfrm flipH="1">
            <a:off x="6014017" y="310683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!!平滑2"/>
          <p:cNvSpPr/>
          <p:nvPr>
            <p:custDataLst>
              <p:tags r:id="rId3"/>
            </p:custDataLst>
          </p:nvPr>
        </p:nvSpPr>
        <p:spPr>
          <a:xfrm rot="10800000" flipH="1">
            <a:off x="611040" y="-39315"/>
            <a:ext cx="4681217" cy="3751171"/>
          </a:xfrm>
          <a:prstGeom prst="parallelogram">
            <a:avLst>
              <a:gd name="adj" fmla="val 9651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底纹1"/>
          <p:cNvSpPr/>
          <p:nvPr>
            <p:custDataLst>
              <p:tags r:id="rId4"/>
            </p:custDataLst>
          </p:nvPr>
        </p:nvSpPr>
        <p:spPr>
          <a:xfrm rot="10800000" flipH="1">
            <a:off x="7839372" y="-5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底纹2"/>
          <p:cNvSpPr/>
          <p:nvPr>
            <p:custDataLst>
              <p:tags r:id="rId5"/>
            </p:custDataLst>
          </p:nvPr>
        </p:nvSpPr>
        <p:spPr>
          <a:xfrm flipH="1">
            <a:off x="1546997" y="5257858"/>
            <a:ext cx="2414405" cy="1600142"/>
          </a:xfrm>
          <a:prstGeom prst="parallelogram">
            <a:avLst>
              <a:gd name="adj" fmla="val 99820"/>
            </a:avLst>
          </a:pr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标题"/>
          <p:cNvSpPr txBox="1"/>
          <p:nvPr>
            <p:custDataLst>
              <p:tags r:id="rId6"/>
            </p:custDataLst>
          </p:nvPr>
        </p:nvSpPr>
        <p:spPr>
          <a:xfrm>
            <a:off x="1261524" y="1954596"/>
            <a:ext cx="9668951" cy="153127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Autofit/>
          </a:bodyPr>
          <a:lstStyle/>
          <a:p>
            <a:pPr algn="ctr" font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ICM42688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高速读取接收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及捷联惯导误差传播研究</a:t>
            </a:r>
          </a:p>
        </p:txBody>
      </p:sp>
      <p:grpSp>
        <p:nvGrpSpPr>
          <p:cNvPr id="4" name="!!平滑1"/>
          <p:cNvGrpSpPr/>
          <p:nvPr/>
        </p:nvGrpSpPr>
        <p:grpSpPr>
          <a:xfrm>
            <a:off x="875899" y="1197284"/>
            <a:ext cx="1999713" cy="344286"/>
            <a:chOff x="3712" y="3924"/>
            <a:chExt cx="2242" cy="386"/>
          </a:xfrm>
          <a:solidFill>
            <a:schemeClr val="accent2"/>
          </a:solidFill>
        </p:grpSpPr>
        <p:sp>
          <p:nvSpPr>
            <p:cNvPr id="5" name="任意多边形: 形状 2"/>
            <p:cNvSpPr/>
            <p:nvPr>
              <p:custDataLst>
                <p:tags r:id="rId9"/>
              </p:custDataLst>
            </p:nvPr>
          </p:nvSpPr>
          <p:spPr>
            <a:xfrm>
              <a:off x="4198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6" name="任意多边形: 形状 3"/>
            <p:cNvSpPr/>
            <p:nvPr>
              <p:custDataLst>
                <p:tags r:id="rId10"/>
              </p:custDataLst>
            </p:nvPr>
          </p:nvSpPr>
          <p:spPr>
            <a:xfrm>
              <a:off x="3955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8" name="任意多边形: 形状 4"/>
            <p:cNvSpPr/>
            <p:nvPr>
              <p:custDataLst>
                <p:tags r:id="rId11"/>
              </p:custDataLst>
            </p:nvPr>
          </p:nvSpPr>
          <p:spPr>
            <a:xfrm>
              <a:off x="3712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0" name="任意多边形: 形状 6"/>
            <p:cNvSpPr/>
            <p:nvPr>
              <p:custDataLst>
                <p:tags r:id="rId12"/>
              </p:custDataLst>
            </p:nvPr>
          </p:nvSpPr>
          <p:spPr>
            <a:xfrm>
              <a:off x="4927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1" name="任意多边形: 形状 7"/>
            <p:cNvSpPr/>
            <p:nvPr>
              <p:custDataLst>
                <p:tags r:id="rId13"/>
              </p:custDataLst>
            </p:nvPr>
          </p:nvSpPr>
          <p:spPr>
            <a:xfrm>
              <a:off x="4684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2" name="任意多边形: 形状 8"/>
            <p:cNvSpPr/>
            <p:nvPr>
              <p:custDataLst>
                <p:tags r:id="rId14"/>
              </p:custDataLst>
            </p:nvPr>
          </p:nvSpPr>
          <p:spPr>
            <a:xfrm>
              <a:off x="4441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4" name="任意多边形: 形状 10"/>
            <p:cNvSpPr/>
            <p:nvPr>
              <p:custDataLst>
                <p:tags r:id="rId15"/>
              </p:custDataLst>
            </p:nvPr>
          </p:nvSpPr>
          <p:spPr>
            <a:xfrm>
              <a:off x="5656" y="3924"/>
              <a:ext cx="299" cy="386"/>
            </a:xfrm>
            <a:custGeom>
              <a:avLst/>
              <a:gdLst>
                <a:gd name="connsiteX0" fmla="*/ 112774 w 217110"/>
                <a:gd name="connsiteY0" fmla="*/ 0 h 280398"/>
                <a:gd name="connsiteX1" fmla="*/ 0 w 217110"/>
                <a:gd name="connsiteY1" fmla="*/ 0 h 280398"/>
                <a:gd name="connsiteX2" fmla="*/ 104300 w 217110"/>
                <a:gd name="connsiteY2" fmla="*/ 140199 h 280398"/>
                <a:gd name="connsiteX3" fmla="*/ 0 w 217110"/>
                <a:gd name="connsiteY3" fmla="*/ 280399 h 280398"/>
                <a:gd name="connsiteX4" fmla="*/ 112774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774" y="0"/>
                  </a:moveTo>
                  <a:lnTo>
                    <a:pt x="0" y="0"/>
                  </a:lnTo>
                  <a:lnTo>
                    <a:pt x="104300" y="140199"/>
                  </a:lnTo>
                  <a:lnTo>
                    <a:pt x="0" y="280399"/>
                  </a:lnTo>
                  <a:lnTo>
                    <a:pt x="112774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5" name="任意多边形: 形状 11"/>
            <p:cNvSpPr/>
            <p:nvPr>
              <p:custDataLst>
                <p:tags r:id="rId16"/>
              </p:custDataLst>
            </p:nvPr>
          </p:nvSpPr>
          <p:spPr>
            <a:xfrm>
              <a:off x="5413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1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1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  <p:sp>
          <p:nvSpPr>
            <p:cNvPr id="16" name="任意多边形: 形状 12"/>
            <p:cNvSpPr/>
            <p:nvPr>
              <p:custDataLst>
                <p:tags r:id="rId17"/>
              </p:custDataLst>
            </p:nvPr>
          </p:nvSpPr>
          <p:spPr>
            <a:xfrm>
              <a:off x="5170" y="3924"/>
              <a:ext cx="299" cy="386"/>
            </a:xfrm>
            <a:custGeom>
              <a:avLst/>
              <a:gdLst>
                <a:gd name="connsiteX0" fmla="*/ 112810 w 217110"/>
                <a:gd name="connsiteY0" fmla="*/ 0 h 280398"/>
                <a:gd name="connsiteX1" fmla="*/ 0 w 217110"/>
                <a:gd name="connsiteY1" fmla="*/ 0 h 280398"/>
                <a:gd name="connsiteX2" fmla="*/ 104336 w 217110"/>
                <a:gd name="connsiteY2" fmla="*/ 140199 h 280398"/>
                <a:gd name="connsiteX3" fmla="*/ 0 w 217110"/>
                <a:gd name="connsiteY3" fmla="*/ 280399 h 280398"/>
                <a:gd name="connsiteX4" fmla="*/ 112810 w 217110"/>
                <a:gd name="connsiteY4" fmla="*/ 280399 h 280398"/>
                <a:gd name="connsiteX5" fmla="*/ 217110 w 217110"/>
                <a:gd name="connsiteY5" fmla="*/ 140199 h 2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110" h="280398">
                  <a:moveTo>
                    <a:pt x="112810" y="0"/>
                  </a:moveTo>
                  <a:lnTo>
                    <a:pt x="0" y="0"/>
                  </a:lnTo>
                  <a:lnTo>
                    <a:pt x="104336" y="140199"/>
                  </a:lnTo>
                  <a:lnTo>
                    <a:pt x="0" y="280399"/>
                  </a:lnTo>
                  <a:lnTo>
                    <a:pt x="112810" y="280399"/>
                  </a:lnTo>
                  <a:lnTo>
                    <a:pt x="217110" y="140199"/>
                  </a:lnTo>
                  <a:close/>
                </a:path>
              </a:pathLst>
            </a:custGeom>
            <a:grpFill/>
            <a:ln w="35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OPPOSans H" panose="00020600040101010101" pitchFamily="18" charset="-122"/>
                <a:ea typeface="OPPOSans H" panose="00020600040101010101" pitchFamily="18" charset="-122"/>
              </a:endParaRPr>
            </a:p>
          </p:txBody>
        </p:sp>
      </p:grpSp>
      <p:sp>
        <p:nvSpPr>
          <p:cNvPr id="7" name="汇报人">
            <a:extLst>
              <a:ext uri="{FF2B5EF4-FFF2-40B4-BE49-F238E27FC236}">
                <a16:creationId xmlns:a16="http://schemas.microsoft.com/office/drawing/2014/main" id="{520FF05D-1EE2-FA6E-21FA-F49F760A28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7651" y="5784276"/>
            <a:ext cx="2112708" cy="54730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刁舸航 </a:t>
            </a:r>
          </a:p>
        </p:txBody>
      </p:sp>
      <p:sp>
        <p:nvSpPr>
          <p:cNvPr id="2" name="副标题-简述">
            <a:extLst>
              <a:ext uri="{FF2B5EF4-FFF2-40B4-BE49-F238E27FC236}">
                <a16:creationId xmlns:a16="http://schemas.microsoft.com/office/drawing/2014/main" id="{3F8120B1-0F23-583A-6DBC-C53B1AE32D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77651" y="3588383"/>
            <a:ext cx="11287782" cy="528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High Speed Reading and Receiving Data of ICM42688</a:t>
            </a:r>
          </a:p>
          <a:p>
            <a:pPr algn="ctr"/>
            <a:r>
              <a:rPr lang="en-US" altLang="id-ID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and Research of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Propagation</a:t>
            </a:r>
            <a:r>
              <a:rPr lang="en-US" altLang="id-ID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of Strapdown IMU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Error</a:t>
            </a:r>
            <a:endParaRPr lang="en-US" altLang="id-ID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19A047F-4846-DB33-2405-0AA68F6A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66" y="413271"/>
            <a:ext cx="23241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033F1A7-FC5A-CDC7-05B1-03A58FAF5AFD}"/>
              </a:ext>
            </a:extLst>
          </p:cNvPr>
          <p:cNvSpPr txBox="1"/>
          <p:nvPr/>
        </p:nvSpPr>
        <p:spPr>
          <a:xfrm>
            <a:off x="9721978" y="5915372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uiExpan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14C777-19CC-5C69-2D63-302EA76EAE1E}"/>
              </a:ext>
            </a:extLst>
          </p:cNvPr>
          <p:cNvSpPr txBox="1"/>
          <p:nvPr/>
        </p:nvSpPr>
        <p:spPr>
          <a:xfrm>
            <a:off x="549884" y="153886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遭遇问题：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8C4DE9-99F7-4713-1306-A32472D7DCD7}"/>
              </a:ext>
            </a:extLst>
          </p:cNvPr>
          <p:cNvSpPr txBox="1"/>
          <p:nvPr/>
        </p:nvSpPr>
        <p:spPr>
          <a:xfrm>
            <a:off x="2597757" y="1471579"/>
            <a:ext cx="8689368" cy="9612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输出频率为最大输出频率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32kHz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使用中断采集，因中断频率过大导致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无法正常运作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2755223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4839B9-84E3-B392-46BB-AAD12EB14A46}"/>
                  </a:ext>
                </a:extLst>
              </p:cNvPr>
              <p:cNvSpPr txBox="1"/>
              <p:nvPr/>
            </p:nvSpPr>
            <p:spPr>
              <a:xfrm>
                <a:off x="2597757" y="2755223"/>
                <a:ext cx="8689368" cy="21438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先通过定时器输入捕获功能检测，确定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IMU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ready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中断频率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通过左图可以确定每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28us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有一次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ready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，经过计算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28</m:t>
                        </m:r>
                      </m:den>
                    </m:f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altLang="zh-CN" sz="2000" dirty="0"/>
                      <m:t>35714</m:t>
                    </m:r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Hz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这与配置的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32kHz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大致相致，表明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IMU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并不是问题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457200" indent="-4572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在中断采集中打入两个断点，检测在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STM32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中采集数据所需时间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4839B9-84E3-B392-46BB-AAD12EB14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57" y="2755223"/>
                <a:ext cx="8689368" cy="2143857"/>
              </a:xfrm>
              <a:prstGeom prst="rect">
                <a:avLst/>
              </a:prstGeom>
              <a:blipFill>
                <a:blip r:embed="rId11"/>
                <a:stretch>
                  <a:fillRect l="-912" b="-4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E77EA55C-0147-BCAD-6577-F22E6B773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" y="3428545"/>
            <a:ext cx="2181957" cy="2710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138507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839B9-84E3-B392-46BB-AAD12EB14A46}"/>
              </a:ext>
            </a:extLst>
          </p:cNvPr>
          <p:cNvSpPr txBox="1"/>
          <p:nvPr/>
        </p:nvSpPr>
        <p:spPr>
          <a:xfrm>
            <a:off x="2597757" y="1385078"/>
            <a:ext cx="8689368" cy="1422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在中断采集中打入断点，检测在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中采集数据所需时间（续前节）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文本&#10;&#10;描述已自动生成">
            <a:extLst>
              <a:ext uri="{FF2B5EF4-FFF2-40B4-BE49-F238E27FC236}">
                <a16:creationId xmlns:a16="http://schemas.microsoft.com/office/drawing/2014/main" id="{5CD52908-B281-0A1F-6031-7075933FF6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25598"/>
            <a:ext cx="5638800" cy="4707015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180453E9-8461-560E-9181-FEB36E6663E6}"/>
              </a:ext>
            </a:extLst>
          </p:cNvPr>
          <p:cNvSpPr/>
          <p:nvPr/>
        </p:nvSpPr>
        <p:spPr>
          <a:xfrm rot="10800000">
            <a:off x="2372635" y="2922744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60B82CC-9AF3-63AE-6E44-CE080B6AB276}"/>
              </a:ext>
            </a:extLst>
          </p:cNvPr>
          <p:cNvSpPr/>
          <p:nvPr/>
        </p:nvSpPr>
        <p:spPr>
          <a:xfrm rot="10800000">
            <a:off x="2372635" y="3533963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17006F5-B4AB-E63D-A5D0-41C9F8CA1247}"/>
              </a:ext>
            </a:extLst>
          </p:cNvPr>
          <p:cNvSpPr/>
          <p:nvPr/>
        </p:nvSpPr>
        <p:spPr>
          <a:xfrm rot="10800000">
            <a:off x="2372635" y="4619435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0190A5DC-0213-A4AA-46AE-F6C930187B89}"/>
              </a:ext>
            </a:extLst>
          </p:cNvPr>
          <p:cNvSpPr/>
          <p:nvPr/>
        </p:nvSpPr>
        <p:spPr>
          <a:xfrm rot="10800000">
            <a:off x="2753635" y="5473623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0A411E-DD66-11E9-6165-90B58717A171}"/>
              </a:ext>
            </a:extLst>
          </p:cNvPr>
          <p:cNvSpPr txBox="1"/>
          <p:nvPr/>
        </p:nvSpPr>
        <p:spPr>
          <a:xfrm>
            <a:off x="2803828" y="2878505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断点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1——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开始时间戳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EE18372-9ABC-A28F-4408-30D2D1DA4F19}"/>
              </a:ext>
            </a:extLst>
          </p:cNvPr>
          <p:cNvSpPr txBox="1"/>
          <p:nvPr/>
        </p:nvSpPr>
        <p:spPr>
          <a:xfrm>
            <a:off x="2803828" y="3496935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断点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2——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获取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IMU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数据的时间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63CD35-8B51-2915-A560-6E36185C182F}"/>
              </a:ext>
            </a:extLst>
          </p:cNvPr>
          <p:cNvSpPr txBox="1"/>
          <p:nvPr/>
        </p:nvSpPr>
        <p:spPr>
          <a:xfrm>
            <a:off x="2803828" y="4599313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断点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3——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数据格式化的时间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6AD44B4-CBD0-926E-AF19-85B15EF35C57}"/>
              </a:ext>
            </a:extLst>
          </p:cNvPr>
          <p:cNvSpPr txBox="1"/>
          <p:nvPr/>
        </p:nvSpPr>
        <p:spPr>
          <a:xfrm>
            <a:off x="3184828" y="5473623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断点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3——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保存数据的时间</a:t>
            </a:r>
          </a:p>
        </p:txBody>
      </p:sp>
      <p:pic>
        <p:nvPicPr>
          <p:cNvPr id="25" name="图片 24" descr="图形用户界面, 应用程序&#10;&#10;描述已自动生成">
            <a:extLst>
              <a:ext uri="{FF2B5EF4-FFF2-40B4-BE49-F238E27FC236}">
                <a16:creationId xmlns:a16="http://schemas.microsoft.com/office/drawing/2014/main" id="{2E5D11C1-FAF7-F764-7F8E-5B803FA01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61" y="4295523"/>
            <a:ext cx="5172075" cy="1838325"/>
          </a:xfrm>
          <a:prstGeom prst="rect">
            <a:avLst/>
          </a:prstGeom>
        </p:spPr>
      </p:pic>
      <p:pic>
        <p:nvPicPr>
          <p:cNvPr id="27" name="图片 26" descr="图形用户界面, 应用程序, 聊天或短信&#10;&#10;描述已自动生成">
            <a:extLst>
              <a:ext uri="{FF2B5EF4-FFF2-40B4-BE49-F238E27FC236}">
                <a16:creationId xmlns:a16="http://schemas.microsoft.com/office/drawing/2014/main" id="{3E3304DC-3A08-951C-B747-A3C0235196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62" y="1924106"/>
            <a:ext cx="5172075" cy="183832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14D1ACF-F9EC-072D-0E6A-17BC9E1F041F}"/>
              </a:ext>
            </a:extLst>
          </p:cNvPr>
          <p:cNvSpPr txBox="1"/>
          <p:nvPr/>
        </p:nvSpPr>
        <p:spPr>
          <a:xfrm>
            <a:off x="6172203" y="3772089"/>
            <a:ext cx="5876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可以看出获取数据格式化的时间占比较大，约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650us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96A879C-A497-9AA8-D697-B5FB0CD6DD25}"/>
              </a:ext>
            </a:extLst>
          </p:cNvPr>
          <p:cNvSpPr txBox="1"/>
          <p:nvPr/>
        </p:nvSpPr>
        <p:spPr>
          <a:xfrm>
            <a:off x="6000752" y="6144201"/>
            <a:ext cx="6305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当写入数据的缓存区满时，会向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SD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卡中写入，约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1.3ms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494E7A8-A8CB-45AB-8546-D7C1E9E20DF2}"/>
              </a:ext>
            </a:extLst>
          </p:cNvPr>
          <p:cNvSpPr/>
          <p:nvPr/>
        </p:nvSpPr>
        <p:spPr>
          <a:xfrm>
            <a:off x="8896350" y="3034746"/>
            <a:ext cx="809625" cy="2838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222BC69-B892-06B3-E820-991287426EEB}"/>
              </a:ext>
            </a:extLst>
          </p:cNvPr>
          <p:cNvSpPr/>
          <p:nvPr/>
        </p:nvSpPr>
        <p:spPr>
          <a:xfrm>
            <a:off x="8896350" y="5626953"/>
            <a:ext cx="809625" cy="2838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D2C100-ED59-3D8E-778B-737FA277E729}"/>
              </a:ext>
            </a:extLst>
          </p:cNvPr>
          <p:cNvSpPr txBox="1"/>
          <p:nvPr/>
        </p:nvSpPr>
        <p:spPr>
          <a:xfrm>
            <a:off x="1330474" y="6321027"/>
            <a:ext cx="327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第一版程序代码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22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138507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839B9-84E3-B392-46BB-AAD12EB14A46}"/>
              </a:ext>
            </a:extLst>
          </p:cNvPr>
          <p:cNvSpPr txBox="1"/>
          <p:nvPr/>
        </p:nvSpPr>
        <p:spPr>
          <a:xfrm>
            <a:off x="2597757" y="1385078"/>
            <a:ext cx="8689368" cy="14229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在中断采集中打入断点，检测在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中采集数据所需时间（续前节）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6AD44B4-CBD0-926E-AF19-85B15EF35C57}"/>
              </a:ext>
            </a:extLst>
          </p:cNvPr>
          <p:cNvSpPr txBox="1"/>
          <p:nvPr/>
        </p:nvSpPr>
        <p:spPr>
          <a:xfrm>
            <a:off x="3184828" y="5473623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断点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3——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保存数据的时间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14D1ACF-F9EC-072D-0E6A-17BC9E1F041F}"/>
              </a:ext>
            </a:extLst>
          </p:cNvPr>
          <p:cNvSpPr txBox="1"/>
          <p:nvPr/>
        </p:nvSpPr>
        <p:spPr>
          <a:xfrm>
            <a:off x="7511103" y="2939975"/>
            <a:ext cx="3638547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从最终写入的数据可以看出，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平均采样间隔大约为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850us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即采样频率为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1200Hz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这达不到我们采样频率的要求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5" name="图片 34" descr="文本&#10;&#10;描述已自动生成">
            <a:extLst>
              <a:ext uri="{FF2B5EF4-FFF2-40B4-BE49-F238E27FC236}">
                <a16:creationId xmlns:a16="http://schemas.microsoft.com/office/drawing/2014/main" id="{6B34BC81-F98D-FB64-088C-54122DC76C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>
          <a:xfrm>
            <a:off x="389437" y="2851658"/>
            <a:ext cx="6240710" cy="1875253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23332161-BD7B-E1A7-A502-C47C515F8200}"/>
              </a:ext>
            </a:extLst>
          </p:cNvPr>
          <p:cNvSpPr txBox="1"/>
          <p:nvPr/>
        </p:nvSpPr>
        <p:spPr>
          <a:xfrm>
            <a:off x="242335" y="5439842"/>
            <a:ext cx="6534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第一列为时间戳 后六列分别为三轴加速度和三轴角速度</a:t>
            </a: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4D04F59D-E9D2-1737-BA33-6C37D1DD7B9E}"/>
              </a:ext>
            </a:extLst>
          </p:cNvPr>
          <p:cNvSpPr/>
          <p:nvPr/>
        </p:nvSpPr>
        <p:spPr>
          <a:xfrm rot="16200000">
            <a:off x="1389636" y="4894426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FD366F47-1E4D-6FCA-13C3-D5DDC3915785}"/>
              </a:ext>
            </a:extLst>
          </p:cNvPr>
          <p:cNvSpPr/>
          <p:nvPr/>
        </p:nvSpPr>
        <p:spPr>
          <a:xfrm rot="16200000">
            <a:off x="3994350" y="5008726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>
            <a:extLst>
              <a:ext uri="{FF2B5EF4-FFF2-40B4-BE49-F238E27FC236}">
                <a16:creationId xmlns:a16="http://schemas.microsoft.com/office/drawing/2014/main" id="{9CA6209D-D70D-E0EC-11BB-F34AA5A29475}"/>
              </a:ext>
            </a:extLst>
          </p:cNvPr>
          <p:cNvSpPr/>
          <p:nvPr/>
        </p:nvSpPr>
        <p:spPr>
          <a:xfrm rot="16200000">
            <a:off x="4097403" y="2563224"/>
            <a:ext cx="197712" cy="45208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32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138507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839B9-84E3-B392-46BB-AAD12EB14A46}"/>
              </a:ext>
            </a:extLst>
          </p:cNvPr>
          <p:cNvSpPr txBox="1"/>
          <p:nvPr/>
        </p:nvSpPr>
        <p:spPr>
          <a:xfrm>
            <a:off x="2597757" y="1385078"/>
            <a:ext cx="8689368" cy="499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抛弃官方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库，重新编写数据格式化代码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26AD71E6-B2B6-E2BF-0D3B-8F6C37874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0" y="1925598"/>
            <a:ext cx="3247429" cy="4707015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180453E9-8461-560E-9181-FEB36E6663E6}"/>
              </a:ext>
            </a:extLst>
          </p:cNvPr>
          <p:cNvSpPr/>
          <p:nvPr/>
        </p:nvSpPr>
        <p:spPr>
          <a:xfrm rot="10800000">
            <a:off x="2027166" y="2436831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060B82CC-9AF3-63AE-6E44-CE080B6AB276}"/>
              </a:ext>
            </a:extLst>
          </p:cNvPr>
          <p:cNvSpPr/>
          <p:nvPr/>
        </p:nvSpPr>
        <p:spPr>
          <a:xfrm rot="10800000">
            <a:off x="2027165" y="1827342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617006F5-B4AB-E63D-A5D0-41C9F8CA1247}"/>
              </a:ext>
            </a:extLst>
          </p:cNvPr>
          <p:cNvSpPr/>
          <p:nvPr/>
        </p:nvSpPr>
        <p:spPr>
          <a:xfrm rot="10800000">
            <a:off x="2086885" y="5687793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0190A5DC-0213-A4AA-46AE-F6C930187B89}"/>
              </a:ext>
            </a:extLst>
          </p:cNvPr>
          <p:cNvSpPr/>
          <p:nvPr/>
        </p:nvSpPr>
        <p:spPr>
          <a:xfrm rot="10800000">
            <a:off x="2206860" y="6064698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E3304DC-3A08-951C-B747-A3C023519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735" y="1951235"/>
            <a:ext cx="5172075" cy="161866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14D1ACF-F9EC-072D-0E6A-17BC9E1F041F}"/>
              </a:ext>
            </a:extLst>
          </p:cNvPr>
          <p:cNvSpPr txBox="1"/>
          <p:nvPr/>
        </p:nvSpPr>
        <p:spPr>
          <a:xfrm>
            <a:off x="3514728" y="3647112"/>
            <a:ext cx="5505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第二版代码运行时间甚至是第一版代码的两倍！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494E7A8-A8CB-45AB-8546-D7C1E9E20DF2}"/>
              </a:ext>
            </a:extLst>
          </p:cNvPr>
          <p:cNvSpPr/>
          <p:nvPr/>
        </p:nvSpPr>
        <p:spPr>
          <a:xfrm>
            <a:off x="6029325" y="3100269"/>
            <a:ext cx="809625" cy="28388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D2C100-ED59-3D8E-778B-737FA277E729}"/>
              </a:ext>
            </a:extLst>
          </p:cNvPr>
          <p:cNvSpPr txBox="1"/>
          <p:nvPr/>
        </p:nvSpPr>
        <p:spPr>
          <a:xfrm>
            <a:off x="149374" y="6321027"/>
            <a:ext cx="327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第二版程序代码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81D1BF0-E03A-7FCB-AFEA-06B6F6261CAC}"/>
              </a:ext>
            </a:extLst>
          </p:cNvPr>
          <p:cNvSpPr/>
          <p:nvPr/>
        </p:nvSpPr>
        <p:spPr>
          <a:xfrm>
            <a:off x="215801" y="3026151"/>
            <a:ext cx="2584550" cy="266164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E665766F-BB1F-606C-1080-20CB582A9B0A}"/>
              </a:ext>
            </a:extLst>
          </p:cNvPr>
          <p:cNvSpPr/>
          <p:nvPr/>
        </p:nvSpPr>
        <p:spPr>
          <a:xfrm rot="5400000">
            <a:off x="5972175" y="4209334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AC12E9-7B1C-BD25-DD1B-13EB666BD963}"/>
              </a:ext>
            </a:extLst>
          </p:cNvPr>
          <p:cNvSpPr txBox="1"/>
          <p:nvPr/>
        </p:nvSpPr>
        <p:spPr>
          <a:xfrm>
            <a:off x="3514728" y="4662347"/>
            <a:ext cx="5505447" cy="142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究其原因发现在编写封装的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ftoa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函数中，用到了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库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math.h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中的函数，而其不适合在没有浮点运算单元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(FPU)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STM32F10X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系列上运行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B82C780-AB2D-B894-230B-A6881EFC481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4"/>
          <a:stretch/>
        </p:blipFill>
        <p:spPr>
          <a:xfrm>
            <a:off x="8906472" y="1942420"/>
            <a:ext cx="3247428" cy="4406961"/>
          </a:xfrm>
          <a:prstGeom prst="rect">
            <a:avLst/>
          </a:prstGeom>
        </p:spPr>
      </p:pic>
      <p:sp>
        <p:nvSpPr>
          <p:cNvPr id="41" name="椭圆 40">
            <a:extLst>
              <a:ext uri="{FF2B5EF4-FFF2-40B4-BE49-F238E27FC236}">
                <a16:creationId xmlns:a16="http://schemas.microsoft.com/office/drawing/2014/main" id="{6DF0206C-7D23-4668-002F-F428873EFC50}"/>
              </a:ext>
            </a:extLst>
          </p:cNvPr>
          <p:cNvSpPr/>
          <p:nvPr/>
        </p:nvSpPr>
        <p:spPr>
          <a:xfrm>
            <a:off x="9152837" y="5307053"/>
            <a:ext cx="2584550" cy="4421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90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138507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839B9-84E3-B392-46BB-AAD12EB14A46}"/>
              </a:ext>
            </a:extLst>
          </p:cNvPr>
          <p:cNvSpPr txBox="1"/>
          <p:nvPr/>
        </p:nvSpPr>
        <p:spPr>
          <a:xfrm>
            <a:off x="2597757" y="1385078"/>
            <a:ext cx="8689368" cy="499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抛弃官方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库，重新编写数据格式化代码（续前节）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6AD71E6-B2B6-E2BF-0D3B-8F6C37874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6730" y="2173586"/>
            <a:ext cx="4213325" cy="417972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FAC12E9-7B1C-BD25-DD1B-13EB666BD963}"/>
              </a:ext>
            </a:extLst>
          </p:cNvPr>
          <p:cNvSpPr txBox="1"/>
          <p:nvPr/>
        </p:nvSpPr>
        <p:spPr>
          <a:xfrm>
            <a:off x="3886881" y="4814240"/>
            <a:ext cx="3271839" cy="96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pow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函数实际上是求幂运算，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这里用简单循环代替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B82C780-AB2D-B894-230B-A6881EFC48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4"/>
          <a:stretch/>
        </p:blipFill>
        <p:spPr>
          <a:xfrm>
            <a:off x="601765" y="1967119"/>
            <a:ext cx="3247428" cy="4406961"/>
          </a:xfrm>
          <a:prstGeom prst="rect">
            <a:avLst/>
          </a:prstGeom>
        </p:spPr>
      </p:pic>
      <p:sp>
        <p:nvSpPr>
          <p:cNvPr id="41" name="椭圆 40">
            <a:extLst>
              <a:ext uri="{FF2B5EF4-FFF2-40B4-BE49-F238E27FC236}">
                <a16:creationId xmlns:a16="http://schemas.microsoft.com/office/drawing/2014/main" id="{6DF0206C-7D23-4668-002F-F428873EFC50}"/>
              </a:ext>
            </a:extLst>
          </p:cNvPr>
          <p:cNvSpPr/>
          <p:nvPr/>
        </p:nvSpPr>
        <p:spPr>
          <a:xfrm>
            <a:off x="7329246" y="4919039"/>
            <a:ext cx="2578048" cy="7515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861738-6EA8-D436-7FB6-2D71DA379E5D}"/>
              </a:ext>
            </a:extLst>
          </p:cNvPr>
          <p:cNvSpPr txBox="1"/>
          <p:nvPr/>
        </p:nvSpPr>
        <p:spPr>
          <a:xfrm>
            <a:off x="564077" y="6020715"/>
            <a:ext cx="327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第二版程序代码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D89ACB-E7EB-FFA8-FAC2-FEFB0B6EEE0A}"/>
              </a:ext>
            </a:extLst>
          </p:cNvPr>
          <p:cNvSpPr txBox="1"/>
          <p:nvPr/>
        </p:nvSpPr>
        <p:spPr>
          <a:xfrm>
            <a:off x="7715901" y="6020715"/>
            <a:ext cx="327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第三版程序代码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825BE8A-257D-8074-0622-FAA3EB45C8F4}"/>
              </a:ext>
            </a:extLst>
          </p:cNvPr>
          <p:cNvSpPr/>
          <p:nvPr/>
        </p:nvSpPr>
        <p:spPr>
          <a:xfrm>
            <a:off x="849994" y="5140138"/>
            <a:ext cx="2700005" cy="69869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34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36675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编程所遇问题分享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FA9444-6C9A-5D1E-D913-5B167231FFF4}"/>
              </a:ext>
            </a:extLst>
          </p:cNvPr>
          <p:cNvSpPr txBox="1"/>
          <p:nvPr/>
        </p:nvSpPr>
        <p:spPr>
          <a:xfrm>
            <a:off x="549884" y="138507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4839B9-84E3-B392-46BB-AAD12EB14A46}"/>
              </a:ext>
            </a:extLst>
          </p:cNvPr>
          <p:cNvSpPr txBox="1"/>
          <p:nvPr/>
        </p:nvSpPr>
        <p:spPr>
          <a:xfrm>
            <a:off x="2597757" y="1385078"/>
            <a:ext cx="8689368" cy="4996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抛弃官方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库，重新编写数据格式化代码（续前节）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D2C100-ED59-3D8E-778B-737FA277E729}"/>
              </a:ext>
            </a:extLst>
          </p:cNvPr>
          <p:cNvSpPr txBox="1"/>
          <p:nvPr/>
        </p:nvSpPr>
        <p:spPr>
          <a:xfrm>
            <a:off x="149374" y="6321027"/>
            <a:ext cx="327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第二版程序代码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FAC12E9-7B1C-BD25-DD1B-13EB666BD963}"/>
              </a:ext>
            </a:extLst>
          </p:cNvPr>
          <p:cNvSpPr txBox="1"/>
          <p:nvPr/>
        </p:nvSpPr>
        <p:spPr>
          <a:xfrm>
            <a:off x="549884" y="4437727"/>
            <a:ext cx="5162550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优化后，数据格式化的时间不到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200us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B7FB2A89-085F-5080-1DEF-328A241176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2150452"/>
            <a:ext cx="5172075" cy="1524000"/>
          </a:xfrm>
          <a:prstGeom prst="rect">
            <a:avLst/>
          </a:prstGeom>
        </p:spPr>
      </p:pic>
      <p:pic>
        <p:nvPicPr>
          <p:cNvPr id="18" name="图片 17" descr="图形用户界面, 应用程序&#10;&#10;描述已自动生成">
            <a:extLst>
              <a:ext uri="{FF2B5EF4-FFF2-40B4-BE49-F238E27FC236}">
                <a16:creationId xmlns:a16="http://schemas.microsoft.com/office/drawing/2014/main" id="{6D2C004F-4ACE-775B-917B-C5CCE7C05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" y="2730254"/>
            <a:ext cx="5162550" cy="16192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AB7AE53-5DA6-DA0A-CEB1-15FD0A8DE9D7}"/>
              </a:ext>
            </a:extLst>
          </p:cNvPr>
          <p:cNvSpPr txBox="1"/>
          <p:nvPr/>
        </p:nvSpPr>
        <p:spPr>
          <a:xfrm>
            <a:off x="6786562" y="3790027"/>
            <a:ext cx="516255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从文件中读出，平均采样间隔为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350us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即采样频率为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2800Hz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，远远大于我们所需的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1800Hz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的采样频率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50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捷联惯导误差传播原理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PROPAGATION OF STRAPDOWN IMU ERROR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3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!!文本框 14">
            <a:hlinkClick r:id="rId10"/>
            <a:extLst>
              <a:ext uri="{FF2B5EF4-FFF2-40B4-BE49-F238E27FC236}">
                <a16:creationId xmlns:a16="http://schemas.microsoft.com/office/drawing/2014/main" id="{9E8129D5-3C6E-3037-8472-82C1EFDA2D90}"/>
              </a:ext>
            </a:extLst>
          </p:cNvPr>
          <p:cNvSpPr txBox="1"/>
          <p:nvPr/>
        </p:nvSpPr>
        <p:spPr>
          <a:xfrm>
            <a:off x="3423905" y="57484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误差传播</a:t>
            </a:r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STEPDOWN ALG.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107573" y="1088035"/>
            <a:ext cx="3028990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0175DF-C16B-B8DE-5375-BB614DC6CDF5}"/>
              </a:ext>
            </a:extLst>
          </p:cNvPr>
          <p:cNvSpPr txBox="1"/>
          <p:nvPr/>
        </p:nvSpPr>
        <p:spPr>
          <a:xfrm>
            <a:off x="323595" y="1585636"/>
            <a:ext cx="3931221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惯导误差传播：用于组合导航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误差评估方法：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扰动分析</a:t>
            </a:r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09255EEF-61BA-B339-F6B9-199297FBF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73873"/>
              </p:ext>
            </p:extLst>
          </p:nvPr>
        </p:nvGraphicFramePr>
        <p:xfrm>
          <a:off x="1611628" y="3686175"/>
          <a:ext cx="2643188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06360" imgH="1015920" progId="Equation.DSMT4">
                  <p:embed/>
                </p:oleObj>
              </mc:Choice>
              <mc:Fallback>
                <p:oleObj name="Equation" r:id="rId12" imgW="1206360" imgH="1015920" progId="Equation.DSMT4">
                  <p:embed/>
                  <p:pic>
                    <p:nvPicPr>
                      <p:cNvPr id="67" name="对象 66">
                        <a:extLst>
                          <a:ext uri="{FF2B5EF4-FFF2-40B4-BE49-F238E27FC236}">
                            <a16:creationId xmlns:a16="http://schemas.microsoft.com/office/drawing/2014/main" id="{DE0964A5-9DE8-47B5-7449-45C2A28B3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11628" y="3686175"/>
                        <a:ext cx="2643188" cy="222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A9611177-C9F6-AA44-D7E2-ADC4145ED2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5405311" y="300900"/>
            <a:ext cx="5341552" cy="722237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5034BFB-93CF-6D22-E415-C1F64ABD871B}"/>
              </a:ext>
            </a:extLst>
          </p:cNvPr>
          <p:cNvSpPr txBox="1"/>
          <p:nvPr/>
        </p:nvSpPr>
        <p:spPr>
          <a:xfrm>
            <a:off x="84958" y="3595602"/>
            <a:ext cx="144171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位置误差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186487-534C-07DF-3721-AC3D8789AC5A}"/>
              </a:ext>
            </a:extLst>
          </p:cNvPr>
          <p:cNvSpPr txBox="1"/>
          <p:nvPr/>
        </p:nvSpPr>
        <p:spPr>
          <a:xfrm>
            <a:off x="64874" y="4136895"/>
            <a:ext cx="144171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速度误差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26C9E2-C704-9DC6-F6EC-DE762108A8B9}"/>
              </a:ext>
            </a:extLst>
          </p:cNvPr>
          <p:cNvSpPr txBox="1"/>
          <p:nvPr/>
        </p:nvSpPr>
        <p:spPr>
          <a:xfrm>
            <a:off x="64874" y="4725813"/>
            <a:ext cx="144171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姿态误差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C232C1-2829-977C-F69B-EC64C4361B10}"/>
              </a:ext>
            </a:extLst>
          </p:cNvPr>
          <p:cNvSpPr txBox="1"/>
          <p:nvPr/>
        </p:nvSpPr>
        <p:spPr>
          <a:xfrm>
            <a:off x="64874" y="5295843"/>
            <a:ext cx="144171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重力误差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959C9B-53DB-56AC-82D7-05A0C97523C3}"/>
              </a:ext>
            </a:extLst>
          </p:cNvPr>
          <p:cNvSpPr txBox="1"/>
          <p:nvPr/>
        </p:nvSpPr>
        <p:spPr>
          <a:xfrm>
            <a:off x="1611628" y="5913437"/>
            <a:ext cx="1441713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63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六月回顾与下月计划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REVIEW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AND NEXT PLAN</a:t>
            </a:r>
            <a:r>
              <a:rPr 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147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48FF6067-5E8A-2FD0-BB37-7C421E4E4B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序号">
            <a:extLst>
              <a:ext uri="{FF2B5EF4-FFF2-40B4-BE49-F238E27FC236}">
                <a16:creationId xmlns:a16="http://schemas.microsoft.com/office/drawing/2014/main" id="{C7367EF3-2EFB-1715-64E4-35BB4B5740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REVIEW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07B6D5A1-95D5-1B9F-FD48-859FF20AD89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!!平滑3">
            <a:extLst>
              <a:ext uri="{FF2B5EF4-FFF2-40B4-BE49-F238E27FC236}">
                <a16:creationId xmlns:a16="http://schemas.microsoft.com/office/drawing/2014/main" id="{62225EB4-0A1D-BB89-D58B-AD51443DB3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239618" y="1098064"/>
            <a:ext cx="1589307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A1107F3B-9F2F-7B97-33C5-A13AFB622B4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75526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D85CBBC-490B-6F81-C235-3AEF0266FAD7}"/>
              </a:ext>
            </a:extLst>
          </p:cNvPr>
          <p:cNvCxnSpPr>
            <a:cxnSpLocks/>
          </p:cNvCxnSpPr>
          <p:nvPr/>
        </p:nvCxnSpPr>
        <p:spPr>
          <a:xfrm>
            <a:off x="4311015" y="6695634"/>
            <a:ext cx="6090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4">
            <a:extLst>
              <a:ext uri="{FF2B5EF4-FFF2-40B4-BE49-F238E27FC236}">
                <a16:creationId xmlns:a16="http://schemas.microsoft.com/office/drawing/2014/main" id="{60F59430-47D4-CF0C-7A45-FA13476236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07572" y="1098066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2BB8CC-2069-ED16-B170-6F99D52E6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553" y="1787444"/>
            <a:ext cx="4610743" cy="20957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20D827C-FE29-FE3E-A442-D8BFD7DB09AF}"/>
              </a:ext>
            </a:extLst>
          </p:cNvPr>
          <p:cNvSpPr txBox="1"/>
          <p:nvPr/>
        </p:nvSpPr>
        <p:spPr>
          <a:xfrm>
            <a:off x="1021562" y="1456746"/>
            <a:ext cx="376237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六月计划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573DA39-992C-AFFF-512C-A8113BF3A03C}"/>
              </a:ext>
            </a:extLst>
          </p:cNvPr>
          <p:cNvSpPr txBox="1"/>
          <p:nvPr/>
        </p:nvSpPr>
        <p:spPr>
          <a:xfrm>
            <a:off x="1107572" y="3814857"/>
            <a:ext cx="3762376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编写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IMU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读取算法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7C967E-CEDC-2041-5C75-7692EF5ADC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4331" y="4759688"/>
            <a:ext cx="5048955" cy="154326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7A3A852-A46A-BC5B-E6DD-AE569638D6AA}"/>
              </a:ext>
            </a:extLst>
          </p:cNvPr>
          <p:cNvSpPr txBox="1"/>
          <p:nvPr/>
        </p:nvSpPr>
        <p:spPr>
          <a:xfrm>
            <a:off x="7245852" y="4260256"/>
            <a:ext cx="376237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八月计划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3A6D52-554D-EB0F-14C8-EE228166D9F7}"/>
              </a:ext>
            </a:extLst>
          </p:cNvPr>
          <p:cNvSpPr txBox="1"/>
          <p:nvPr/>
        </p:nvSpPr>
        <p:spPr>
          <a:xfrm>
            <a:off x="2185986" y="1337639"/>
            <a:ext cx="4371977" cy="188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FC9577E-4BEC-D8BF-C1AB-9F6715B4E0E5}"/>
              </a:ext>
            </a:extLst>
          </p:cNvPr>
          <p:cNvSpPr txBox="1"/>
          <p:nvPr/>
        </p:nvSpPr>
        <p:spPr>
          <a:xfrm>
            <a:off x="1088230" y="2364073"/>
            <a:ext cx="3762376" cy="1313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×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ED1AB6EF-F03D-E3B7-1283-5E7F46C7A6BF}"/>
              </a:ext>
            </a:extLst>
          </p:cNvPr>
          <p:cNvSpPr/>
          <p:nvPr/>
        </p:nvSpPr>
        <p:spPr>
          <a:xfrm rot="5400000">
            <a:off x="2753821" y="3530064"/>
            <a:ext cx="431193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43EEFF6-1E7D-5337-B9D9-41BD8B4D7661}"/>
              </a:ext>
            </a:extLst>
          </p:cNvPr>
          <p:cNvSpPr txBox="1"/>
          <p:nvPr/>
        </p:nvSpPr>
        <p:spPr>
          <a:xfrm>
            <a:off x="7064877" y="1456746"/>
            <a:ext cx="376237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七月计划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43A6C0B-DCF8-D25F-4734-112E7B2253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5852" y="1989066"/>
            <a:ext cx="3515216" cy="1228896"/>
          </a:xfrm>
          <a:prstGeom prst="rect">
            <a:avLst/>
          </a:prstGeom>
        </p:spPr>
      </p:pic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7EB520EF-1E0C-4DB0-CA33-0E8AF4EDB084}"/>
              </a:ext>
            </a:extLst>
          </p:cNvPr>
          <p:cNvCxnSpPr>
            <a:cxnSpLocks/>
          </p:cNvCxnSpPr>
          <p:nvPr/>
        </p:nvCxnSpPr>
        <p:spPr>
          <a:xfrm flipV="1">
            <a:off x="5079340" y="1756965"/>
            <a:ext cx="3255035" cy="14233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ACF4433F-78AB-380E-DAC6-DF73F00B2B02}"/>
              </a:ext>
            </a:extLst>
          </p:cNvPr>
          <p:cNvCxnSpPr>
            <a:cxnSpLocks/>
          </p:cNvCxnSpPr>
          <p:nvPr/>
        </p:nvCxnSpPr>
        <p:spPr>
          <a:xfrm rot="10800000">
            <a:off x="4200530" y="4170895"/>
            <a:ext cx="2428871" cy="907352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9876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平滑2"/>
          <p:cNvGrpSpPr/>
          <p:nvPr/>
        </p:nvGrpSpPr>
        <p:grpSpPr>
          <a:xfrm>
            <a:off x="11611610" y="0"/>
            <a:ext cx="580390" cy="6858000"/>
            <a:chOff x="15886" y="0"/>
            <a:chExt cx="914" cy="10800"/>
          </a:xfrm>
        </p:grpSpPr>
        <p:sp>
          <p:nvSpPr>
            <p:cNvPr id="2" name="Rectangle 1"/>
            <p:cNvSpPr/>
            <p:nvPr>
              <p:custDataLst>
                <p:tags r:id="rId7"/>
              </p:custDataLst>
            </p:nvPr>
          </p:nvSpPr>
          <p:spPr>
            <a:xfrm>
              <a:off x="15886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244" y="450"/>
              <a:ext cx="195" cy="520"/>
              <a:chOff x="-1645456" y="227886"/>
              <a:chExt cx="150982" cy="404566"/>
            </a:xfrm>
          </p:grpSpPr>
          <p:sp>
            <p:nvSpPr>
              <p:cNvPr id="10" name="Oval 9"/>
              <p:cNvSpPr/>
              <p:nvPr>
                <p:custDataLst>
                  <p:tags r:id="rId8"/>
                </p:custDataLst>
              </p:nvPr>
            </p:nvSpPr>
            <p:spPr>
              <a:xfrm>
                <a:off x="-1645456" y="227886"/>
                <a:ext cx="150979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/>
              <p:nvPr>
                <p:custDataLst>
                  <p:tags r:id="rId9"/>
                </p:custDataLst>
              </p:nvPr>
            </p:nvSpPr>
            <p:spPr>
              <a:xfrm>
                <a:off x="-1645456" y="481471"/>
                <a:ext cx="150982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32527" y="551766"/>
            <a:ext cx="116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5" name="平滑1"/>
          <p:cNvSpPr/>
          <p:nvPr>
            <p:custDataLst>
              <p:tags r:id="rId2"/>
            </p:custDataLst>
          </p:nvPr>
        </p:nvSpPr>
        <p:spPr>
          <a:xfrm>
            <a:off x="653529" y="417972"/>
            <a:ext cx="771492" cy="74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目录2"/>
          <p:cNvGrpSpPr/>
          <p:nvPr/>
        </p:nvGrpSpPr>
        <p:grpSpPr>
          <a:xfrm>
            <a:off x="2014558" y="2322747"/>
            <a:ext cx="8290560" cy="521970"/>
            <a:chOff x="2847" y="1823"/>
            <a:chExt cx="13056" cy="822"/>
          </a:xfrm>
        </p:grpSpPr>
        <p:sp>
          <p:nvSpPr>
            <p:cNvPr id="5" name="TextBox 4"/>
            <p:cNvSpPr txBox="1"/>
            <p:nvPr>
              <p:custDataLst>
                <p:tags r:id="rId5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IMU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数据高速接收</a:t>
              </a:r>
            </a:p>
          </p:txBody>
        </p:sp>
        <p:sp>
          <p:nvSpPr>
            <p:cNvPr id="6" name="Rounded Rectangle 12"/>
            <p:cNvSpPr/>
            <p:nvPr>
              <p:custDataLst>
                <p:tags r:id="rId6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目录2">
            <a:extLst>
              <a:ext uri="{FF2B5EF4-FFF2-40B4-BE49-F238E27FC236}">
                <a16:creationId xmlns:a16="http://schemas.microsoft.com/office/drawing/2014/main" id="{2FF94C3F-03C0-6FCC-0B66-2396D3D1A782}"/>
              </a:ext>
            </a:extLst>
          </p:cNvPr>
          <p:cNvGrpSpPr/>
          <p:nvPr/>
        </p:nvGrpSpPr>
        <p:grpSpPr>
          <a:xfrm>
            <a:off x="2014875" y="3113803"/>
            <a:ext cx="8290560" cy="521970"/>
            <a:chOff x="2847" y="1823"/>
            <a:chExt cx="13056" cy="822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90624CB7-EBC0-C937-45A9-EB312D7CAF7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38" y="1823"/>
              <a:ext cx="12465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50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体圈欣意冠黑体" panose="00000500000000000000" charset="-122"/>
                  <a:sym typeface="+mn-lt"/>
                </a:rPr>
                <a:t>捷联惯导误差传播原理</a:t>
              </a: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985F1D9C-778F-220E-7D00-1918819A61C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2805" y="2016"/>
              <a:ext cx="514" cy="42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25000" lnSpcReduction="20000"/>
            </a:bodyPr>
            <a:lstStyle/>
            <a:p>
              <a:pPr algn="ctr"/>
              <a:endParaRPr lang="en-US" sz="16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943EDD-3ACD-0C18-0BA1-FB7465D3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21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4350619" y="1"/>
            <a:ext cx="784138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!!平滑7"/>
          <p:cNvSpPr/>
          <p:nvPr>
            <p:custDataLst>
              <p:tags r:id="rId3"/>
            </p:custDataLst>
          </p:nvPr>
        </p:nvSpPr>
        <p:spPr>
          <a:xfrm flipH="1">
            <a:off x="5983536" y="4425492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!!平滑2"/>
          <p:cNvSpPr/>
          <p:nvPr>
            <p:custDataLst>
              <p:tags r:id="rId4"/>
            </p:custDataLst>
          </p:nvPr>
        </p:nvSpPr>
        <p:spPr>
          <a:xfrm rot="10800000" flipH="1">
            <a:off x="5465376" y="0"/>
            <a:ext cx="3922464" cy="2432508"/>
          </a:xfrm>
          <a:custGeom>
            <a:avLst/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标题"/>
          <p:cNvSpPr txBox="1"/>
          <p:nvPr/>
        </p:nvSpPr>
        <p:spPr>
          <a:xfrm>
            <a:off x="4744353" y="2485498"/>
            <a:ext cx="2703294" cy="687703"/>
          </a:xfrm>
          <a:prstGeom prst="rect">
            <a:avLst/>
          </a:prstGeom>
          <a:noFill/>
        </p:spPr>
        <p:txBody>
          <a:bodyPr wrap="square" lIns="71755" tIns="36195" rIns="71755" bIns="36195" rtlCol="0" anchor="b">
            <a:no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C568E-3897-C1A0-B101-0778BFD6FBBD}"/>
              </a:ext>
            </a:extLst>
          </p:cNvPr>
          <p:cNvSpPr txBox="1"/>
          <p:nvPr/>
        </p:nvSpPr>
        <p:spPr>
          <a:xfrm>
            <a:off x="9906000" y="6260530"/>
            <a:ext cx="1846050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2024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日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7F22D-7042-F1C6-85D2-0C4200A6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汇报人">
            <a:extLst>
              <a:ext uri="{FF2B5EF4-FFF2-40B4-BE49-F238E27FC236}">
                <a16:creationId xmlns:a16="http://schemas.microsoft.com/office/drawing/2014/main" id="{647728A4-D2E9-7864-CF04-58EAC5B56B6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44353" y="3429000"/>
            <a:ext cx="3127609" cy="1322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540000">
              <a:lnSpc>
                <a:spcPct val="150000"/>
              </a:lnSpc>
              <a:defRPr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平滑1"/>
          <p:cNvSpPr/>
          <p:nvPr>
            <p:custDataLst>
              <p:tags r:id="rId2"/>
            </p:custDataLst>
          </p:nvPr>
        </p:nvSpPr>
        <p:spPr>
          <a:xfrm rot="5400000">
            <a:off x="4791079" y="-793750"/>
            <a:ext cx="3004185" cy="8242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序号">
            <a:extLst>
              <a:ext uri="{FF2B5EF4-FFF2-40B4-BE49-F238E27FC236}">
                <a16:creationId xmlns:a16="http://schemas.microsoft.com/office/drawing/2014/main" id="{8A5B5D04-0957-5B97-2DD4-38CA8A2CF94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26200" y="2175559"/>
            <a:ext cx="1552100" cy="100642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">
            <a:extLst>
              <a:ext uri="{FF2B5EF4-FFF2-40B4-BE49-F238E27FC236}">
                <a16:creationId xmlns:a16="http://schemas.microsoft.com/office/drawing/2014/main" id="{6A6F7873-5D48-9F9A-32A7-9CE0072643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26206" y="3112319"/>
            <a:ext cx="7333933" cy="1006429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pPr fontAlgn="auto">
              <a:buSzPct val="100000"/>
            </a:pPr>
            <a:r>
              <a:rPr lang="en-US" altLang="zh-CN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IMU</a:t>
            </a:r>
            <a:r>
              <a:rPr lang="zh-CN" altLang="en-US" sz="4800" b="1" spc="1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数据高速接收</a:t>
            </a:r>
          </a:p>
        </p:txBody>
      </p:sp>
      <p:sp>
        <p:nvSpPr>
          <p:cNvPr id="2" name="副标题">
            <a:extLst>
              <a:ext uri="{FF2B5EF4-FFF2-40B4-BE49-F238E27FC236}">
                <a16:creationId xmlns:a16="http://schemas.microsoft.com/office/drawing/2014/main" id="{923AA956-5C29-3859-F149-4E976884541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53004" y="4049080"/>
            <a:ext cx="7280335" cy="363855"/>
          </a:xfrm>
          <a:prstGeom prst="rect">
            <a:avLst/>
          </a:prstGeom>
          <a:noFill/>
        </p:spPr>
        <p:txBody>
          <a:bodyPr wrap="square" lIns="71755" tIns="36195" rIns="71755" bIns="36195" rtlCol="0" anchor="ctr" anchorCtr="0">
            <a:norm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IMUDATA HIGH SPEED RECEIVE</a:t>
            </a:r>
            <a:endParaRPr 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">
            <a:extLst>
              <a:ext uri="{FF2B5EF4-FFF2-40B4-BE49-F238E27FC236}">
                <a16:creationId xmlns:a16="http://schemas.microsoft.com/office/drawing/2014/main" id="{29F0168B-FA0E-CE36-4C70-E14F46736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序号">
            <a:extLst>
              <a:ext uri="{FF2B5EF4-FFF2-40B4-BE49-F238E27FC236}">
                <a16:creationId xmlns:a16="http://schemas.microsoft.com/office/drawing/2014/main" id="{40AF1A70-9F16-C7CE-A698-E597BDA3AC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AE9E2FC7-0F00-CAB4-6151-985D371586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!!平滑3">
            <a:extLst>
              <a:ext uri="{FF2B5EF4-FFF2-40B4-BE49-F238E27FC236}">
                <a16:creationId xmlns:a16="http://schemas.microsoft.com/office/drawing/2014/main" id="{B72C2480-64CF-0848-101B-8B3E15CF7C7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A90076-7204-CEEB-A8CF-3CE6BAF482F0}"/>
              </a:ext>
            </a:extLst>
          </p:cNvPr>
          <p:cNvSpPr txBox="1"/>
          <p:nvPr/>
        </p:nvSpPr>
        <p:spPr>
          <a:xfrm>
            <a:off x="578801" y="4719604"/>
            <a:ext cx="21678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ICM42688</a:t>
            </a:r>
          </a:p>
        </p:txBody>
      </p:sp>
      <p:sp>
        <p:nvSpPr>
          <p:cNvPr id="5" name="!!文本框 14">
            <a:hlinkClick r:id="rId10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14072C-8C6A-D7AE-2792-859EA5453D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6982" y="1271541"/>
            <a:ext cx="5821844" cy="2300538"/>
          </a:xfrm>
          <a:prstGeom prst="rect">
            <a:avLst/>
          </a:prstGeom>
        </p:spPr>
      </p:pic>
      <p:pic>
        <p:nvPicPr>
          <p:cNvPr id="8" name="图片 7" descr="电子零件&#10;&#10;中度可信度描述已自动生成">
            <a:extLst>
              <a:ext uri="{FF2B5EF4-FFF2-40B4-BE49-F238E27FC236}">
                <a16:creationId xmlns:a16="http://schemas.microsoft.com/office/drawing/2014/main" id="{A0E81A06-3D6B-9FBA-8A0C-80084861DE8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4849" r="26635" b="15493"/>
          <a:stretch/>
        </p:blipFill>
        <p:spPr>
          <a:xfrm rot="5400000">
            <a:off x="538279" y="2363635"/>
            <a:ext cx="2248893" cy="1982422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56D8FBF-0568-2236-5D72-AD4987430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25728"/>
              </p:ext>
            </p:extLst>
          </p:nvPr>
        </p:nvGraphicFramePr>
        <p:xfrm>
          <a:off x="3433430" y="3697919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168302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375082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9710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参数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90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灵敏度比例因子初始公差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±0.5(25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02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灵敏度比例因子温度偏差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±0.005(0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-70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%/</a:t>
                      </a:r>
                      <a:r>
                        <a:rPr lang="zh-CN" altLang="en-US" dirty="0"/>
                        <a:t>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845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非线性度误差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±0.1((25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4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交轴耦合误差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±1.25((25</a:t>
                      </a:r>
                      <a:r>
                        <a:rPr lang="zh-CN" altLang="en-US" dirty="0"/>
                        <a:t>℃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%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3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噪声谱密度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0.0028(10Hz)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°/s/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827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角度随机游走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0.028(100Hz)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°/s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3723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27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!!文本框 14">
            <a:hlinkClick r:id="rId10"/>
            <a:extLst>
              <a:ext uri="{FF2B5EF4-FFF2-40B4-BE49-F238E27FC236}">
                <a16:creationId xmlns:a16="http://schemas.microsoft.com/office/drawing/2014/main" id="{4C661ED6-415A-55CE-3325-661249333793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读取历程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9CF837-6538-37D0-2679-FDF715F3E06A}"/>
              </a:ext>
            </a:extLst>
          </p:cNvPr>
          <p:cNvSpPr txBox="1"/>
          <p:nvPr/>
        </p:nvSpPr>
        <p:spPr>
          <a:xfrm>
            <a:off x="549884" y="1843668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遭遇问题：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8B7177-7CB8-94BE-0E14-5996991F4C40}"/>
              </a:ext>
            </a:extLst>
          </p:cNvPr>
          <p:cNvSpPr txBox="1"/>
          <p:nvPr/>
        </p:nvSpPr>
        <p:spPr>
          <a:xfrm>
            <a:off x="2597757" y="1776379"/>
            <a:ext cx="8365518" cy="23462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开发板驱动问题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导致无法读取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网上资料匮乏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导致从零开始编写配置文件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卖家所给示例代码过于简单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达不到高速读取要求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STM32F10X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系列性能一般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导致无法全速读取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38D669F-C9D1-8B68-AEFC-7EECEE2FD281}"/>
              </a:ext>
            </a:extLst>
          </p:cNvPr>
          <p:cNvSpPr txBox="1"/>
          <p:nvPr/>
        </p:nvSpPr>
        <p:spPr>
          <a:xfrm>
            <a:off x="549884" y="4281402"/>
            <a:ext cx="2167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3844953-0517-BFAA-39FD-27BB0449ED59}"/>
              </a:ext>
            </a:extLst>
          </p:cNvPr>
          <p:cNvSpPr txBox="1"/>
          <p:nvPr/>
        </p:nvSpPr>
        <p:spPr>
          <a:xfrm>
            <a:off x="2597758" y="4181158"/>
            <a:ext cx="667959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STM32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读取传感器并保存到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卡中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翻阅官方手册提取精华，逐步编写配置程序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尽全力简化代码量提高读取速度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D13EDBEB-99EB-7876-EA66-3D11682377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序号">
            <a:extLst>
              <a:ext uri="{FF2B5EF4-FFF2-40B4-BE49-F238E27FC236}">
                <a16:creationId xmlns:a16="http://schemas.microsoft.com/office/drawing/2014/main" id="{B5086295-EDDC-1EE2-6442-D5EEE04C6B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A3222FC-0B78-E705-6E49-CE9A183C301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!!平滑3">
            <a:extLst>
              <a:ext uri="{FF2B5EF4-FFF2-40B4-BE49-F238E27FC236}">
                <a16:creationId xmlns:a16="http://schemas.microsoft.com/office/drawing/2014/main" id="{FD1270E7-0841-2334-AF56-97AE87A7C5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56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FD2C02D-BC30-4CBC-AC25-D0B6C85DD580}"/>
              </a:ext>
            </a:extLst>
          </p:cNvPr>
          <p:cNvSpPr txBox="1"/>
          <p:nvPr/>
        </p:nvSpPr>
        <p:spPr>
          <a:xfrm>
            <a:off x="639527" y="1579293"/>
            <a:ext cx="3548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SPI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接口始终读取不到数据</a:t>
            </a:r>
          </a:p>
        </p:txBody>
      </p:sp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开发板驱动问题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074608-15C4-2920-360E-57CD01CA5FF7}"/>
              </a:ext>
            </a:extLst>
          </p:cNvPr>
          <p:cNvSpPr txBox="1"/>
          <p:nvPr/>
        </p:nvSpPr>
        <p:spPr>
          <a:xfrm>
            <a:off x="614359" y="2770047"/>
            <a:ext cx="7567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I2C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接口可以读取数据，但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I2C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接口数据读取速率较慢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8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FD2C02D-BC30-4CBC-AC25-D0B6C85DD580}"/>
              </a:ext>
            </a:extLst>
          </p:cNvPr>
          <p:cNvSpPr txBox="1"/>
          <p:nvPr/>
        </p:nvSpPr>
        <p:spPr>
          <a:xfrm>
            <a:off x="195021" y="1374021"/>
            <a:ext cx="3548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头文件寄存器定义</a:t>
            </a:r>
          </a:p>
        </p:txBody>
      </p:sp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配置文件的编写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074608-15C4-2920-360E-57CD01CA5FF7}"/>
              </a:ext>
            </a:extLst>
          </p:cNvPr>
          <p:cNvSpPr txBox="1"/>
          <p:nvPr/>
        </p:nvSpPr>
        <p:spPr>
          <a:xfrm>
            <a:off x="4815853" y="1370535"/>
            <a:ext cx="3271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源文件寄存器操作</a:t>
            </a:r>
          </a:p>
        </p:txBody>
      </p:sp>
      <p:pic>
        <p:nvPicPr>
          <p:cNvPr id="17" name="图片 16" descr="文本&#10;&#10;描述已自动生成">
            <a:extLst>
              <a:ext uri="{FF2B5EF4-FFF2-40B4-BE49-F238E27FC236}">
                <a16:creationId xmlns:a16="http://schemas.microsoft.com/office/drawing/2014/main" id="{9636E5E0-F4F0-F6B7-B098-4E5B1B0F1E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5" y="1871822"/>
            <a:ext cx="4448175" cy="4248150"/>
          </a:xfrm>
          <a:prstGeom prst="rect">
            <a:avLst/>
          </a:prstGeom>
        </p:spPr>
      </p:pic>
      <p:pic>
        <p:nvPicPr>
          <p:cNvPr id="19" name="图片 18" descr="文本&#10;&#10;描述已自动生成">
            <a:extLst>
              <a:ext uri="{FF2B5EF4-FFF2-40B4-BE49-F238E27FC236}">
                <a16:creationId xmlns:a16="http://schemas.microsoft.com/office/drawing/2014/main" id="{9C761B11-6DAD-DA79-9064-7C7D85FF7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" y="1871822"/>
            <a:ext cx="3353213" cy="4502065"/>
          </a:xfrm>
          <a:prstGeom prst="rect">
            <a:avLst/>
          </a:prstGeom>
        </p:spPr>
      </p:pic>
      <p:pic>
        <p:nvPicPr>
          <p:cNvPr id="23" name="图片 22" descr="文本&#10;&#10;描述已自动生成">
            <a:extLst>
              <a:ext uri="{FF2B5EF4-FFF2-40B4-BE49-F238E27FC236}">
                <a16:creationId xmlns:a16="http://schemas.microsoft.com/office/drawing/2014/main" id="{D2F4B32C-EE5B-5434-F8DE-B7F35B6600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88" y="4276632"/>
            <a:ext cx="2000250" cy="160972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EE735E1-C44A-ED0A-4291-4B03796AC060}"/>
              </a:ext>
            </a:extLst>
          </p:cNvPr>
          <p:cNvSpPr txBox="1"/>
          <p:nvPr/>
        </p:nvSpPr>
        <p:spPr>
          <a:xfrm>
            <a:off x="8768093" y="5886357"/>
            <a:ext cx="3271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通过串口打印解析数据</a:t>
            </a:r>
          </a:p>
        </p:txBody>
      </p:sp>
      <p:pic>
        <p:nvPicPr>
          <p:cNvPr id="28" name="图片 27" descr="表格&#10;&#10;低可信度描述已自动生成">
            <a:extLst>
              <a:ext uri="{FF2B5EF4-FFF2-40B4-BE49-F238E27FC236}">
                <a16:creationId xmlns:a16="http://schemas.microsoft.com/office/drawing/2014/main" id="{8A0F84BD-3A13-B246-C9B8-99F8442630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12" y="1524275"/>
            <a:ext cx="2000250" cy="20955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41347B1-A624-CB69-231D-28E4BE0F196E}"/>
              </a:ext>
            </a:extLst>
          </p:cNvPr>
          <p:cNvSpPr txBox="1"/>
          <p:nvPr/>
        </p:nvSpPr>
        <p:spPr>
          <a:xfrm>
            <a:off x="8920160" y="3676467"/>
            <a:ext cx="3271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通过串口打印初始化数据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35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0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配置文件的编写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756B1C9F-5B7A-E516-4974-F263D16F8E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307618"/>
            <a:ext cx="9667483" cy="51435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7074608-15C4-2920-360E-57CD01CA5FF7}"/>
              </a:ext>
            </a:extLst>
          </p:cNvPr>
          <p:cNvSpPr txBox="1"/>
          <p:nvPr/>
        </p:nvSpPr>
        <p:spPr>
          <a:xfrm>
            <a:off x="3636805" y="1678817"/>
            <a:ext cx="3271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检测该设备是不是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ICM42688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C93C4A-BD6A-961B-7BB6-C18B942B6A16}"/>
              </a:ext>
            </a:extLst>
          </p:cNvPr>
          <p:cNvSpPr txBox="1"/>
          <p:nvPr/>
        </p:nvSpPr>
        <p:spPr>
          <a:xfrm>
            <a:off x="6608605" y="3265554"/>
            <a:ext cx="327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配置加速度计和陀螺仪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输出频率与量程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119E00-3BC5-0F5D-F5B8-D9D281C4615F}"/>
              </a:ext>
            </a:extLst>
          </p:cNvPr>
          <p:cNvSpPr txBox="1"/>
          <p:nvPr/>
        </p:nvSpPr>
        <p:spPr>
          <a:xfrm>
            <a:off x="6908645" y="4482959"/>
            <a:ext cx="327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把低通滤波器拉到最大带宽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以降低延迟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718151-9B31-DBE2-8964-AC7BCF1FC771}"/>
              </a:ext>
            </a:extLst>
          </p:cNvPr>
          <p:cNvSpPr txBox="1"/>
          <p:nvPr/>
        </p:nvSpPr>
        <p:spPr>
          <a:xfrm>
            <a:off x="5886450" y="5470866"/>
            <a:ext cx="42940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配置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IMU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采集完成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(data ready)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58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A5F4A2D-09D8-FD0F-A207-9938C36287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75" y="1384676"/>
            <a:ext cx="10877550" cy="4743775"/>
          </a:xfrm>
          <a:prstGeom prst="rect">
            <a:avLst/>
          </a:prstGeom>
        </p:spPr>
      </p:pic>
      <p:sp>
        <p:nvSpPr>
          <p:cNvPr id="2" name="!!平滑1">
            <a:extLst>
              <a:ext uri="{FF2B5EF4-FFF2-40B4-BE49-F238E27FC236}">
                <a16:creationId xmlns:a16="http://schemas.microsoft.com/office/drawing/2014/main" id="{9A334626-0E47-E142-513F-C80BFA14DC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6030057" y="2220056"/>
            <a:ext cx="131885" cy="914400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9B1B-1475-9DA3-9276-E297F520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336" y="418628"/>
            <a:ext cx="2232614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!!文本框 14">
            <a:hlinkClick r:id="rId11"/>
            <a:extLst>
              <a:ext uri="{FF2B5EF4-FFF2-40B4-BE49-F238E27FC236}">
                <a16:creationId xmlns:a16="http://schemas.microsoft.com/office/drawing/2014/main" id="{2082E531-1D5E-EF5A-AE7D-0A2F5791590A}"/>
              </a:ext>
            </a:extLst>
          </p:cNvPr>
          <p:cNvSpPr txBox="1"/>
          <p:nvPr/>
        </p:nvSpPr>
        <p:spPr>
          <a:xfrm>
            <a:off x="3423905" y="479596"/>
            <a:ext cx="5344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IMU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采样速率的确定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F587612B-CAA5-E768-3E89-BC00E16A25F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794505" y="674324"/>
            <a:ext cx="314463" cy="22350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序号">
            <a:extLst>
              <a:ext uri="{FF2B5EF4-FFF2-40B4-BE49-F238E27FC236}">
                <a16:creationId xmlns:a16="http://schemas.microsoft.com/office/drawing/2014/main" id="{7B9663D4-0C90-B66F-2D70-76254AEB2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63489" y="484113"/>
            <a:ext cx="3308486" cy="5956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ICM42688</a:t>
            </a:r>
            <a:endParaRPr lang="zh-CN" altLang="en-US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9746F4CC-3FBC-CDC7-DB7D-AF1FDB1B9C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480" y="1098477"/>
            <a:ext cx="92072" cy="92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!!平滑3">
            <a:extLst>
              <a:ext uri="{FF2B5EF4-FFF2-40B4-BE49-F238E27FC236}">
                <a16:creationId xmlns:a16="http://schemas.microsoft.com/office/drawing/2014/main" id="{506ECFEB-1523-2B90-59C7-D1D3AF6100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1000125" y="1088034"/>
            <a:ext cx="2155031" cy="920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91000"/>
                  <a:lumOff val="9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98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PPT_THEMETITLE" val=" 论文题目：基于拓扑优化的四轴无人机机身轻量化设计"/>
  <p:tag name="TAG_PRESENTATION_STYLE" val="商务"/>
  <p:tag name="YOO_CHATPP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EN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ATL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PAGE_TYPE" val="YOO_CHATPAGE_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18637_7"/>
  <p:tag name="KSO_WM_TEMPLATE_SUBCATEGORY" val="0"/>
  <p:tag name="KSO_WM_TEMPLATE_MASTER_TYPE" val="1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18637"/>
  <p:tag name="KSO_WM_SLIDE_LAYOUT" val="a_f"/>
  <p:tag name="KSO_WM_SLIDE_LAYOUT_CNT" val="1_1"/>
  <p:tag name="KSO_WM_SLIDE_TYPE" val="sectionTitle"/>
  <p:tag name="KSO_WM_SLIDE_SUBTYPE" val="pureTxt"/>
  <p:tag name="YOO_CHATPAGE_TYPE" val="YOO_CHATPAGE_CHATP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YOO_CHATSHAPE_TYPE" val="YOO_CHATSHAPE_SUB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AUTHOR"/>
  <p:tag name="YOO_CHATSHAPE_AUTHOR" val="尤小优12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SUB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O_CHATSHAPE_TYPE" val="YOO_CHATSHAPE_NU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1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ENT_TYPE" val="1标题1内容2图"/>
  <p:tag name="YOO_CHATPAGE_TYPE" val="YOO_CHATPAGE_CONTENT"/>
  <p:tag name="YOO_CHATPPT_CONTENT" val="1"/>
</p:tagLst>
</file>

<file path=ppt/theme/theme1.xml><?xml version="1.0" encoding="utf-8"?>
<a:theme xmlns:a="http://schemas.openxmlformats.org/drawingml/2006/main" name="1_Office Theme_2025855842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_2025855841">
  <a:themeElements>
    <a:clrScheme name="自定义 76">
      <a:dk1>
        <a:srgbClr val="001630"/>
      </a:dk1>
      <a:lt1>
        <a:srgbClr val="FFFFFF"/>
      </a:lt1>
      <a:dk2>
        <a:srgbClr val="FFFFFF"/>
      </a:dk2>
      <a:lt2>
        <a:srgbClr val="D6EFFF"/>
      </a:lt2>
      <a:accent1>
        <a:srgbClr val="0066CC"/>
      </a:accent1>
      <a:accent2>
        <a:srgbClr val="788BFF"/>
      </a:accent2>
      <a:accent3>
        <a:srgbClr val="9BB1FF"/>
      </a:accent3>
      <a:accent4>
        <a:srgbClr val="BFD7FF"/>
      </a:accent4>
      <a:accent5>
        <a:srgbClr val="E2FDFF"/>
      </a:accent5>
      <a:accent6>
        <a:srgbClr val="EDFEFF"/>
      </a:accent6>
      <a:hlink>
        <a:srgbClr val="0073FF"/>
      </a:hlink>
      <a:folHlink>
        <a:srgbClr val="788BFF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0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1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1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2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3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4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5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6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7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8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ppt/theme/themeOverride9.xml><?xml version="1.0" encoding="utf-8"?>
<a:themeOverride xmlns:a="http://schemas.openxmlformats.org/drawingml/2006/main">
  <a:clrScheme name="自定义 76">
    <a:dk1>
      <a:srgbClr val="001630"/>
    </a:dk1>
    <a:lt1>
      <a:srgbClr val="FFFFFF"/>
    </a:lt1>
    <a:dk2>
      <a:srgbClr val="FFFFFF"/>
    </a:dk2>
    <a:lt2>
      <a:srgbClr val="D6EFFF"/>
    </a:lt2>
    <a:accent1>
      <a:srgbClr val="0066CC"/>
    </a:accent1>
    <a:accent2>
      <a:srgbClr val="788BFF"/>
    </a:accent2>
    <a:accent3>
      <a:srgbClr val="9BB1FF"/>
    </a:accent3>
    <a:accent4>
      <a:srgbClr val="BFD7FF"/>
    </a:accent4>
    <a:accent5>
      <a:srgbClr val="E2FDFF"/>
    </a:accent5>
    <a:accent6>
      <a:srgbClr val="EDFEFF"/>
    </a:accent6>
    <a:hlink>
      <a:srgbClr val="0073FF"/>
    </a:hlink>
    <a:folHlink>
      <a:srgbClr val="788B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998cfda0004a4cde92ca459d080843e1</Template>
  <TotalTime>8792</TotalTime>
  <Words>855</Words>
  <Application>Microsoft Office PowerPoint</Application>
  <PresentationFormat>宽屏</PresentationFormat>
  <Paragraphs>164</Paragraphs>
  <Slides>20</Slides>
  <Notes>20</Notes>
  <HiddenSlides>1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OPPOSans H</vt:lpstr>
      <vt:lpstr>等线</vt:lpstr>
      <vt:lpstr>宋体</vt:lpstr>
      <vt:lpstr>微软雅黑</vt:lpstr>
      <vt:lpstr>幼圆</vt:lpstr>
      <vt:lpstr>Arial</vt:lpstr>
      <vt:lpstr>Calibri</vt:lpstr>
      <vt:lpstr>Calibri Light</vt:lpstr>
      <vt:lpstr>Cambria Math</vt:lpstr>
      <vt:lpstr>Franklin Gothic Book</vt:lpstr>
      <vt:lpstr>Franklin Gothic Medium</vt:lpstr>
      <vt:lpstr>Times New Roman</vt:lpstr>
      <vt:lpstr>1_Office Theme_2025855842</vt:lpstr>
      <vt:lpstr>2_Office Theme_2025855841</vt:lpstr>
      <vt:lpstr>Office 主题​​</vt:lpstr>
      <vt:lpstr>MathType 7.0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刁 舸航</dc:creator>
  <cp:lastModifiedBy>舸航 刁</cp:lastModifiedBy>
  <cp:revision>90</cp:revision>
  <dcterms:created xsi:type="dcterms:W3CDTF">2023-05-25T07:14:30Z</dcterms:created>
  <dcterms:modified xsi:type="dcterms:W3CDTF">2024-07-01T05:49:18Z</dcterms:modified>
</cp:coreProperties>
</file>